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roxima Nova"/>
      <p:regular r:id="rId14"/>
      <p:bold r:id="rId15"/>
      <p:italic r:id="rId16"/>
      <p:boldItalic r:id="rId17"/>
    </p:embeddedFont>
    <p:embeddedFont>
      <p:font typeface="Alfa Slab One"/>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bold.fntdata"/><Relationship Id="rId14" Type="http://schemas.openxmlformats.org/officeDocument/2006/relationships/font" Target="fonts/ProximaNova-regular.fntdata"/><Relationship Id="rId17" Type="http://schemas.openxmlformats.org/officeDocument/2006/relationships/font" Target="fonts/ProximaNova-boldItalic.fntdata"/><Relationship Id="rId16" Type="http://schemas.openxmlformats.org/officeDocument/2006/relationships/font" Target="fonts/ProximaNova-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AlfaSlabOn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260d450d8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260d450d8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tommie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260d450d8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260d450d8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260d450d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260d450d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Victor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260d450d8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260d450d8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260d450d8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260d450d8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260d450d8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260d450d8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Dana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260d450d8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260d450d8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xd.adobe.com/view/f7c1c13f-bbb5-4808-85fb-53826cbcd9a4-a292/" TargetMode="External"/><Relationship Id="rId4" Type="http://schemas.openxmlformats.org/officeDocument/2006/relationships/hyperlink" Target="https://miro.com/app/board/uXjVO7VqAf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WDKA student submission assignment archive</a:t>
            </a:r>
            <a:endParaRPr/>
          </a:p>
        </p:txBody>
      </p:sp>
      <p:sp>
        <p:nvSpPr>
          <p:cNvPr id="57" name="Google Shape;57;p13"/>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sz="1200"/>
              <a:t>Show the website at the start of the presentation:</a:t>
            </a:r>
            <a:endParaRPr sz="1200"/>
          </a:p>
          <a:p>
            <a:pPr indent="0" lvl="0" marL="0" rtl="0" algn="ctr">
              <a:spcBef>
                <a:spcPts val="0"/>
              </a:spcBef>
              <a:spcAft>
                <a:spcPts val="0"/>
              </a:spcAft>
              <a:buNone/>
            </a:pPr>
            <a:r>
              <a:rPr lang="en-GB" sz="1200" u="sng">
                <a:solidFill>
                  <a:schemeClr val="hlink"/>
                </a:solidFill>
                <a:hlinkClick r:id="rId3"/>
              </a:rPr>
              <a:t>https://xd.adobe.com/view/f7c1c13f-bbb5-4808-85fb-53826cbcd9a4-a292/</a:t>
            </a:r>
            <a:endParaRPr sz="1200"/>
          </a:p>
          <a:p>
            <a:pPr indent="0" lvl="0" marL="0" rtl="0" algn="ctr">
              <a:spcBef>
                <a:spcPts val="0"/>
              </a:spcBef>
              <a:spcAft>
                <a:spcPts val="0"/>
              </a:spcAft>
              <a:buNone/>
            </a:pPr>
            <a:r>
              <a:rPr lang="en-GB" sz="1200" u="sng">
                <a:solidFill>
                  <a:schemeClr val="hlink"/>
                </a:solidFill>
                <a:hlinkClick r:id="rId4"/>
              </a:rPr>
              <a:t>https://miro.com/app/board/uXjVO7VqAf4=/</a:t>
            </a:r>
            <a:r>
              <a:rPr lang="en-GB" sz="1200"/>
              <a:t> </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211225"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The concept</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Adobe Xd file</a:t>
            </a:r>
            <a:endParaRPr/>
          </a:p>
        </p:txBody>
      </p:sp>
      <p:pic>
        <p:nvPicPr>
          <p:cNvPr id="64" name="Google Shape;64;p14"/>
          <p:cNvPicPr preferRelativeResize="0"/>
          <p:nvPr/>
        </p:nvPicPr>
        <p:blipFill>
          <a:blip r:embed="rId3">
            <a:alphaModFix/>
          </a:blip>
          <a:stretch>
            <a:fillRect/>
          </a:stretch>
        </p:blipFill>
        <p:spPr>
          <a:xfrm>
            <a:off x="311700" y="2015625"/>
            <a:ext cx="4999598" cy="2812274"/>
          </a:xfrm>
          <a:prstGeom prst="rect">
            <a:avLst/>
          </a:prstGeom>
          <a:noFill/>
          <a:ln>
            <a:noFill/>
          </a:ln>
        </p:spPr>
      </p:pic>
      <p:pic>
        <p:nvPicPr>
          <p:cNvPr id="65" name="Google Shape;65;p14"/>
          <p:cNvPicPr preferRelativeResize="0"/>
          <p:nvPr/>
        </p:nvPicPr>
        <p:blipFill>
          <a:blip r:embed="rId4">
            <a:alphaModFix/>
          </a:blip>
          <a:stretch>
            <a:fillRect/>
          </a:stretch>
        </p:blipFill>
        <p:spPr>
          <a:xfrm>
            <a:off x="5415925" y="3034300"/>
            <a:ext cx="3416376" cy="1793601"/>
          </a:xfrm>
          <a:prstGeom prst="rect">
            <a:avLst/>
          </a:prstGeom>
          <a:noFill/>
          <a:ln>
            <a:noFill/>
          </a:ln>
        </p:spPr>
      </p:pic>
      <p:pic>
        <p:nvPicPr>
          <p:cNvPr id="66" name="Google Shape;66;p14"/>
          <p:cNvPicPr preferRelativeResize="0"/>
          <p:nvPr/>
        </p:nvPicPr>
        <p:blipFill rotWithShape="1">
          <a:blip r:embed="rId5">
            <a:alphaModFix/>
          </a:blip>
          <a:srcRect b="24348" l="15282" r="14870" t="34214"/>
          <a:stretch/>
        </p:blipFill>
        <p:spPr>
          <a:xfrm>
            <a:off x="2581475" y="445025"/>
            <a:ext cx="6250824" cy="2086025"/>
          </a:xfrm>
          <a:prstGeom prst="rect">
            <a:avLst/>
          </a:prstGeom>
          <a:noFill/>
          <a:ln>
            <a:noFill/>
          </a:ln>
        </p:spPr>
      </p:pic>
      <p:pic>
        <p:nvPicPr>
          <p:cNvPr id="67" name="Google Shape;67;p14"/>
          <p:cNvPicPr preferRelativeResize="0"/>
          <p:nvPr/>
        </p:nvPicPr>
        <p:blipFill rotWithShape="1">
          <a:blip r:embed="rId6">
            <a:alphaModFix/>
          </a:blip>
          <a:srcRect b="8150" l="39167" r="35728" t="14813"/>
          <a:stretch/>
        </p:blipFill>
        <p:spPr>
          <a:xfrm>
            <a:off x="7745225" y="1390650"/>
            <a:ext cx="1087075" cy="18764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Terms of services</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Privacy Policy of the artist</a:t>
            </a:r>
            <a:endParaRPr/>
          </a:p>
          <a:p>
            <a:pPr indent="-317500" lvl="1" marL="914400" rtl="0" algn="l">
              <a:spcBef>
                <a:spcPts val="0"/>
              </a:spcBef>
              <a:spcAft>
                <a:spcPts val="0"/>
              </a:spcAft>
              <a:buSzPts val="1400"/>
              <a:buChar char="-"/>
            </a:pPr>
            <a:r>
              <a:rPr lang="en-GB"/>
              <a:t>Only information that is being collected is of the artwork itself and the info that the artists decides to incorporate with it</a:t>
            </a:r>
            <a:endParaRPr/>
          </a:p>
          <a:p>
            <a:pPr indent="-342900" lvl="0" marL="457200" rtl="0" algn="l">
              <a:spcBef>
                <a:spcPts val="0"/>
              </a:spcBef>
              <a:spcAft>
                <a:spcPts val="0"/>
              </a:spcAft>
              <a:buSzPts val="1800"/>
              <a:buChar char="-"/>
            </a:pPr>
            <a:r>
              <a:rPr lang="en-GB"/>
              <a:t>We do not claim ownership of the art posted, all art and media posted is owned only by the artist</a:t>
            </a:r>
            <a:endParaRPr/>
          </a:p>
          <a:p>
            <a:pPr indent="-317500" lvl="1" marL="914400" rtl="0" algn="l">
              <a:spcBef>
                <a:spcPts val="0"/>
              </a:spcBef>
              <a:spcAft>
                <a:spcPts val="0"/>
              </a:spcAft>
              <a:buSzPts val="1400"/>
              <a:buChar char="-"/>
            </a:pPr>
            <a:r>
              <a:rPr lang="en-GB"/>
              <a:t>We do not use peoples works as advertisements without their permission</a:t>
            </a:r>
            <a:endParaRPr/>
          </a:p>
          <a:p>
            <a:pPr indent="-342900" lvl="0" marL="457200" rtl="0" algn="l">
              <a:spcBef>
                <a:spcPts val="0"/>
              </a:spcBef>
              <a:spcAft>
                <a:spcPts val="0"/>
              </a:spcAft>
              <a:buSzPts val="1800"/>
              <a:buChar char="-"/>
            </a:pPr>
            <a:r>
              <a:rPr lang="en-GB"/>
              <a:t>We provide free online storage of your content</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messaging</a:t>
            </a:r>
            <a:endParaRPr/>
          </a:p>
        </p:txBody>
      </p:sp>
      <p:sp>
        <p:nvSpPr>
          <p:cNvPr id="79" name="Google Shape;79;p16"/>
          <p:cNvSpPr txBox="1"/>
          <p:nvPr>
            <p:ph idx="1" type="body"/>
          </p:nvPr>
        </p:nvSpPr>
        <p:spPr>
          <a:xfrm>
            <a:off x="311700" y="1152475"/>
            <a:ext cx="4831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Commenting </a:t>
            </a:r>
            <a:endParaRPr/>
          </a:p>
          <a:p>
            <a:pPr indent="-317500" lvl="1" marL="914400" rtl="0" algn="l">
              <a:spcBef>
                <a:spcPts val="0"/>
              </a:spcBef>
              <a:spcAft>
                <a:spcPts val="0"/>
              </a:spcAft>
              <a:buSzPts val="1400"/>
              <a:buChar char="-"/>
            </a:pPr>
            <a:r>
              <a:rPr lang="en-GB"/>
              <a:t>Owner can hide comments</a:t>
            </a:r>
            <a:endParaRPr/>
          </a:p>
          <a:p>
            <a:pPr indent="-342900" lvl="0" marL="457200" rtl="0" algn="l">
              <a:spcBef>
                <a:spcPts val="0"/>
              </a:spcBef>
              <a:spcAft>
                <a:spcPts val="0"/>
              </a:spcAft>
              <a:buSzPts val="1800"/>
              <a:buChar char="-"/>
            </a:pPr>
            <a:r>
              <a:rPr lang="en-GB"/>
              <a:t>Reinterpretation is a comment on the work itself</a:t>
            </a:r>
            <a:endParaRPr/>
          </a:p>
        </p:txBody>
      </p:sp>
      <p:pic>
        <p:nvPicPr>
          <p:cNvPr id="80" name="Google Shape;80;p16"/>
          <p:cNvPicPr preferRelativeResize="0"/>
          <p:nvPr/>
        </p:nvPicPr>
        <p:blipFill rotWithShape="1">
          <a:blip r:embed="rId3">
            <a:alphaModFix/>
          </a:blip>
          <a:srcRect b="7196" l="33508" r="35573" t="55537"/>
          <a:stretch/>
        </p:blipFill>
        <p:spPr>
          <a:xfrm>
            <a:off x="5380325" y="2492175"/>
            <a:ext cx="3451973" cy="2340500"/>
          </a:xfrm>
          <a:prstGeom prst="rect">
            <a:avLst/>
          </a:prstGeom>
          <a:noFill/>
          <a:ln>
            <a:noFill/>
          </a:ln>
        </p:spPr>
      </p:pic>
      <p:pic>
        <p:nvPicPr>
          <p:cNvPr id="81" name="Google Shape;81;p16"/>
          <p:cNvPicPr preferRelativeResize="0"/>
          <p:nvPr/>
        </p:nvPicPr>
        <p:blipFill rotWithShape="1">
          <a:blip r:embed="rId4">
            <a:alphaModFix/>
          </a:blip>
          <a:srcRect b="0" l="0" r="0" t="19788"/>
          <a:stretch/>
        </p:blipFill>
        <p:spPr>
          <a:xfrm>
            <a:off x="5380325" y="177365"/>
            <a:ext cx="3451974" cy="2255610"/>
          </a:xfrm>
          <a:prstGeom prst="rect">
            <a:avLst/>
          </a:prstGeom>
          <a:noFill/>
          <a:ln>
            <a:noFill/>
          </a:ln>
        </p:spPr>
      </p:pic>
      <p:pic>
        <p:nvPicPr>
          <p:cNvPr id="82" name="Google Shape;82;p16"/>
          <p:cNvPicPr preferRelativeResize="0"/>
          <p:nvPr/>
        </p:nvPicPr>
        <p:blipFill>
          <a:blip r:embed="rId5">
            <a:alphaModFix/>
          </a:blip>
          <a:stretch>
            <a:fillRect/>
          </a:stretch>
        </p:blipFill>
        <p:spPr>
          <a:xfrm>
            <a:off x="31025" y="3978125"/>
            <a:ext cx="5393150" cy="854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storage</a:t>
            </a:r>
            <a:endParaRPr/>
          </a:p>
        </p:txBody>
      </p:sp>
      <p:sp>
        <p:nvSpPr>
          <p:cNvPr id="88" name="Google Shape;88;p17"/>
          <p:cNvSpPr txBox="1"/>
          <p:nvPr>
            <p:ph idx="1" type="body"/>
          </p:nvPr>
        </p:nvSpPr>
        <p:spPr>
          <a:xfrm>
            <a:off x="311700" y="1152475"/>
            <a:ext cx="25314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All works are written in by the assignment that the artist originally made</a:t>
            </a:r>
            <a:endParaRPr/>
          </a:p>
        </p:txBody>
      </p:sp>
      <p:pic>
        <p:nvPicPr>
          <p:cNvPr id="89" name="Google Shape;89;p17"/>
          <p:cNvPicPr preferRelativeResize="0"/>
          <p:nvPr/>
        </p:nvPicPr>
        <p:blipFill>
          <a:blip r:embed="rId3">
            <a:alphaModFix/>
          </a:blip>
          <a:stretch>
            <a:fillRect/>
          </a:stretch>
        </p:blipFill>
        <p:spPr>
          <a:xfrm>
            <a:off x="3044791" y="0"/>
            <a:ext cx="6099218"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publishing</a:t>
            </a:r>
            <a:endParaRPr/>
          </a:p>
        </p:txBody>
      </p:sp>
      <p:sp>
        <p:nvSpPr>
          <p:cNvPr id="95" name="Google Shape;9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Publish original work </a:t>
            </a:r>
            <a:endParaRPr/>
          </a:p>
          <a:p>
            <a:pPr indent="-342900" lvl="0" marL="457200" rtl="0" algn="l">
              <a:spcBef>
                <a:spcPts val="0"/>
              </a:spcBef>
              <a:spcAft>
                <a:spcPts val="0"/>
              </a:spcAft>
              <a:buSzPts val="1800"/>
              <a:buChar char="-"/>
            </a:pPr>
            <a:r>
              <a:rPr lang="en-GB"/>
              <a:t>Publish reinterpretation work</a:t>
            </a:r>
            <a:endParaRPr/>
          </a:p>
        </p:txBody>
      </p:sp>
      <p:pic>
        <p:nvPicPr>
          <p:cNvPr id="96" name="Google Shape;96;p18"/>
          <p:cNvPicPr preferRelativeResize="0"/>
          <p:nvPr/>
        </p:nvPicPr>
        <p:blipFill rotWithShape="1">
          <a:blip r:embed="rId3">
            <a:alphaModFix/>
          </a:blip>
          <a:srcRect b="11794" l="9065" r="18580" t="15398"/>
          <a:stretch/>
        </p:blipFill>
        <p:spPr>
          <a:xfrm>
            <a:off x="4018600" y="2122924"/>
            <a:ext cx="4813699" cy="27245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autonomy</a:t>
            </a:r>
            <a:endParaRPr/>
          </a:p>
        </p:txBody>
      </p:sp>
      <p:sp>
        <p:nvSpPr>
          <p:cNvPr id="102" name="Google Shape;10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We allow people to see how they are autonomous by comparing the works they did compared to others</a:t>
            </a:r>
            <a:endParaRPr/>
          </a:p>
          <a:p>
            <a:pPr indent="-342900" lvl="0" marL="457200" rtl="0" algn="l">
              <a:spcBef>
                <a:spcPts val="0"/>
              </a:spcBef>
              <a:spcAft>
                <a:spcPts val="0"/>
              </a:spcAft>
              <a:buSzPts val="1800"/>
              <a:buChar char="-"/>
            </a:pPr>
            <a:r>
              <a:rPr lang="en-GB"/>
              <a:t>We also allow people to explore each others autonomy by reinterpreting and adding onto their assignments</a:t>
            </a:r>
            <a:endParaRPr/>
          </a:p>
          <a:p>
            <a:pPr indent="0" lvl="0" marL="0" rtl="0" algn="l">
              <a:spcBef>
                <a:spcPts val="1200"/>
              </a:spcBef>
              <a:spcAft>
                <a:spcPts val="0"/>
              </a:spcAft>
              <a:buNone/>
            </a:pPr>
            <a:r>
              <a:rPr lang="en-GB"/>
              <a:t>Who is it for? </a:t>
            </a:r>
            <a:endParaRPr/>
          </a:p>
          <a:p>
            <a:pPr indent="-342900" lvl="0" marL="457200" rtl="0" algn="l">
              <a:spcBef>
                <a:spcPts val="1200"/>
              </a:spcBef>
              <a:spcAft>
                <a:spcPts val="0"/>
              </a:spcAft>
              <a:buSzPts val="1800"/>
              <a:buChar char="-"/>
            </a:pPr>
            <a:r>
              <a:rPr lang="en-GB"/>
              <a:t>For people inside the school </a:t>
            </a:r>
            <a:endParaRPr/>
          </a:p>
          <a:p>
            <a:pPr indent="-342900" lvl="0" marL="457200" rtl="0" algn="l">
              <a:spcBef>
                <a:spcPts val="0"/>
              </a:spcBef>
              <a:spcAft>
                <a:spcPts val="0"/>
              </a:spcAft>
              <a:buSzPts val="1800"/>
              <a:buChar char="-"/>
            </a:pPr>
            <a:r>
              <a:rPr lang="en-GB"/>
              <a:t>See how they grew</a:t>
            </a:r>
            <a:endParaRPr/>
          </a:p>
          <a:p>
            <a:pPr indent="-342900" lvl="0" marL="457200" rtl="0" algn="l">
              <a:spcBef>
                <a:spcPts val="0"/>
              </a:spcBef>
              <a:spcAft>
                <a:spcPts val="0"/>
              </a:spcAft>
              <a:buSzPts val="1800"/>
              <a:buChar char="-"/>
            </a:pPr>
            <a:r>
              <a:rPr lang="en-GB"/>
              <a:t>See how the school might have chosen them as a </a:t>
            </a:r>
            <a:r>
              <a:rPr lang="en-GB"/>
              <a:t>comparison</a:t>
            </a:r>
            <a:r>
              <a:rPr lang="en-GB"/>
              <a:t> to others works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0000"/>
                </a:solidFill>
              </a:rPr>
              <a:t>Urgency</a:t>
            </a:r>
            <a:endParaRPr>
              <a:solidFill>
                <a:srgbClr val="FF0000"/>
              </a:solidFill>
            </a:endParaRPr>
          </a:p>
        </p:txBody>
      </p:sp>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To feel confidence in your work again</a:t>
            </a:r>
            <a:endParaRPr/>
          </a:p>
          <a:p>
            <a:pPr indent="-342900" lvl="0" marL="457200" rtl="0" algn="l">
              <a:spcBef>
                <a:spcPts val="0"/>
              </a:spcBef>
              <a:spcAft>
                <a:spcPts val="0"/>
              </a:spcAft>
              <a:buSzPts val="1800"/>
              <a:buChar char="-"/>
            </a:pPr>
            <a:r>
              <a:rPr lang="en-GB"/>
              <a:t>Look back in </a:t>
            </a:r>
            <a:r>
              <a:rPr lang="en-GB"/>
              <a:t>time to see your progress as an artist</a:t>
            </a:r>
            <a:endParaRPr/>
          </a:p>
          <a:p>
            <a:pPr indent="-342900" lvl="0" marL="457200" rtl="0" algn="l">
              <a:spcBef>
                <a:spcPts val="0"/>
              </a:spcBef>
              <a:spcAft>
                <a:spcPts val="0"/>
              </a:spcAft>
              <a:buSzPts val="1800"/>
              <a:buChar char="-"/>
            </a:pPr>
            <a:r>
              <a:rPr lang="en-GB"/>
              <a:t>Compare mindset and reflect</a:t>
            </a:r>
            <a:endParaRPr/>
          </a:p>
          <a:p>
            <a:pPr indent="-342900" lvl="0" marL="457200" rtl="0" algn="l">
              <a:spcBef>
                <a:spcPts val="0"/>
              </a:spcBef>
              <a:spcAft>
                <a:spcPts val="0"/>
              </a:spcAft>
              <a:buSzPts val="1800"/>
              <a:buChar char="-"/>
            </a:pPr>
            <a:r>
              <a:rPr lang="en-GB"/>
              <a:t>The urgency for this network is the need for confidence in our artworks, which we all agreed that has been lacking since we got accepted, mainly for the fact that our artistic identity somewhat feels attacked or not valued enough in our usual projects. This network therefore is to compare the difference between the mindset we had back then and now, reflect and hopefully improve in the future. </a:t>
            </a:r>
            <a:endParaRPr/>
          </a:p>
        </p:txBody>
      </p:sp>
      <p:pic>
        <p:nvPicPr>
          <p:cNvPr id="109" name="Google Shape;109;p20"/>
          <p:cNvPicPr preferRelativeResize="0"/>
          <p:nvPr/>
        </p:nvPicPr>
        <p:blipFill>
          <a:blip r:embed="rId3">
            <a:alphaModFix/>
          </a:blip>
          <a:stretch>
            <a:fillRect/>
          </a:stretch>
        </p:blipFill>
        <p:spPr>
          <a:xfrm>
            <a:off x="6329342" y="347825"/>
            <a:ext cx="2502951" cy="1665149"/>
          </a:xfrm>
          <a:prstGeom prst="rect">
            <a:avLst/>
          </a:prstGeom>
          <a:noFill/>
          <a:ln>
            <a:noFill/>
          </a:ln>
        </p:spPr>
      </p:pic>
      <p:pic>
        <p:nvPicPr>
          <p:cNvPr id="110" name="Google Shape;110;p20"/>
          <p:cNvPicPr preferRelativeResize="0"/>
          <p:nvPr/>
        </p:nvPicPr>
        <p:blipFill>
          <a:blip r:embed="rId4">
            <a:alphaModFix/>
          </a:blip>
          <a:stretch>
            <a:fillRect/>
          </a:stretch>
        </p:blipFill>
        <p:spPr>
          <a:xfrm>
            <a:off x="5693101" y="3864075"/>
            <a:ext cx="2011050" cy="1168424"/>
          </a:xfrm>
          <a:prstGeom prst="rect">
            <a:avLst/>
          </a:prstGeom>
          <a:noFill/>
          <a:ln>
            <a:noFill/>
          </a:ln>
        </p:spPr>
      </p:pic>
      <p:pic>
        <p:nvPicPr>
          <p:cNvPr id="111" name="Google Shape;111;p20"/>
          <p:cNvPicPr preferRelativeResize="0"/>
          <p:nvPr/>
        </p:nvPicPr>
        <p:blipFill>
          <a:blip r:embed="rId5">
            <a:alphaModFix/>
          </a:blip>
          <a:stretch>
            <a:fillRect/>
          </a:stretch>
        </p:blipFill>
        <p:spPr>
          <a:xfrm>
            <a:off x="3533409" y="3864075"/>
            <a:ext cx="2077191" cy="1168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